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0" r:id="rId9"/>
    <p:sldId id="264" r:id="rId10"/>
    <p:sldId id="265" r:id="rId11"/>
    <p:sldId id="279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4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54" y="-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486C0051-2EFC-4C03-8F56-14C5BE67E9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82410CA7-FD6E-46AB-83A7-0A7FB75895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39E6E-96FD-4730-94D2-AC1E10822BA2}" type="datetimeFigureOut">
              <a:rPr lang="ru-RU" smtClean="0"/>
              <a:t>23.11.2023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5CC0B54-6DBF-4B5D-A606-503D7461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A3850CC-A852-4B6B-8290-66290BEAD3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D53CB-5759-4457-90F6-76F4529286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5063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DA373-84D8-4F0B-A0E3-D64DE9FB8BBE}" type="datetimeFigureOut">
              <a:rPr lang="ru-RU" smtClean="0"/>
              <a:t>23.11.2023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2570F-E218-488D-818A-B51840EA09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891602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DB91-0AD3-4146-B259-4438824C95FB}" type="datetime1">
              <a:rPr lang="ru-RU" smtClean="0"/>
              <a:t>23.11.2023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456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13CC8-8D9C-448F-B257-C532B1DE217B}" type="datetime1">
              <a:rPr lang="ru-RU" smtClean="0"/>
              <a:t>23.11.2023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27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DF0-53A7-4816-A469-E6386F1496A0}" type="datetime1">
              <a:rPr lang="ru-RU" smtClean="0"/>
              <a:t>23.11.2023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529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B1456-FD82-4147-8449-EE75CB799A0B}" type="datetime1">
              <a:rPr lang="ru-RU" smtClean="0"/>
              <a:t>23.11.2023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92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65392-87F2-440D-83A9-0FF80CCF3097}" type="datetime1">
              <a:rPr lang="ru-RU" smtClean="0"/>
              <a:t>23.11.2023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250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2C348-0629-4735-A998-A94E5244B2FF}" type="datetime1">
              <a:rPr lang="ru-RU" smtClean="0"/>
              <a:t>23.11.2023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35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BB28B-C6B2-4D28-8E80-A527174E3DF4}" type="datetime1">
              <a:rPr lang="ru-RU" smtClean="0"/>
              <a:t>23.11.2023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5582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A98F2-75DB-483C-9B37-48729AB1E125}" type="datetime1">
              <a:rPr lang="ru-RU" smtClean="0"/>
              <a:t>23.11.2023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815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05F9-4F9F-431B-90BE-5426A3ACFDCE}" type="datetime1">
              <a:rPr lang="ru-RU" smtClean="0"/>
              <a:t>23.11.2023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107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09990F8-2E5A-4C7D-8F41-3C397A5146CD}" type="datetime1">
              <a:rPr lang="ru-RU" smtClean="0"/>
              <a:t>23.11.2023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7FFAF-1985-4180-A0D2-72FEAD8821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264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7921B-3498-462A-8076-73A93AB5686F}" type="datetime1">
              <a:rPr lang="ru-RU" smtClean="0"/>
              <a:t>23.11.2023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527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B590D54-8E0D-45B1-B788-E604861CA3EE}" type="datetime1">
              <a:rPr lang="ru-RU" smtClean="0"/>
              <a:t>23.11.2023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117FFAF-1985-4180-A0D2-72FEAD882164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163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FB74D6B-F0A0-4384-AA12-7A86C66FB9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sz="4800" dirty="0"/>
              <a:t>КУРСОВОЙ ПРОЕКТ</a:t>
            </a:r>
            <a:br>
              <a:rPr lang="ru-RU" sz="4800" dirty="0"/>
            </a:br>
            <a:r>
              <a:rPr lang="ru-RU" sz="4800" dirty="0"/>
              <a:t>ИНФОРМАЦИОННАЯ СИСТЕМА</a:t>
            </a:r>
            <a:br>
              <a:rPr lang="ru-RU" sz="4800" dirty="0"/>
            </a:br>
            <a:r>
              <a:rPr lang="ru-RU" sz="4800" dirty="0"/>
              <a:t>«МАГАЗИН СЛАДОСТЕЙ»</a:t>
            </a:r>
            <a:br>
              <a:rPr lang="ru-RU" sz="4800" dirty="0"/>
            </a:br>
            <a:endParaRPr lang="ru-RU" sz="48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51102003-A0D7-475D-BB40-B664DBD44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Выполнил:		Никифоров. В. О.</a:t>
            </a:r>
          </a:p>
          <a:p>
            <a:r>
              <a:rPr lang="ru-RU" dirty="0"/>
              <a:t>Группа:		Веб-20-1</a:t>
            </a:r>
          </a:p>
          <a:p>
            <a:r>
              <a:rPr lang="ru-RU" dirty="0"/>
              <a:t>Руководитель:	Александрова А. С.</a:t>
            </a:r>
          </a:p>
        </p:txBody>
      </p:sp>
    </p:spTree>
    <p:extLst>
      <p:ext uri="{BB962C8B-B14F-4D97-AF65-F5344CB8AC3E}">
        <p14:creationId xmlns:p14="http://schemas.microsoft.com/office/powerpoint/2010/main" val="398906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8448" y="314980"/>
            <a:ext cx="638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+mj-lt"/>
              </a:rPr>
              <a:t>ДИГРАММА ДЕКОМПОЗИЦИИ УЗЛА А1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439645" y="1214754"/>
            <a:ext cx="11179356" cy="48621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4A8DFE5-9C96-4D47-BF94-60FB0746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z="1400" smtClean="0"/>
              <a:t>10</a:t>
            </a:fld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03573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8447" y="461629"/>
            <a:ext cx="638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+mj-lt"/>
              </a:rPr>
              <a:t>ДИГРАММА ДЕКОМПОЗИЦИИ УЗЛА </a:t>
            </a:r>
            <a:r>
              <a:rPr lang="ru-RU" sz="2800" dirty="0" smtClean="0">
                <a:latin typeface="+mj-lt"/>
              </a:rPr>
              <a:t>А2</a:t>
            </a:r>
            <a:endParaRPr lang="ru-RU" sz="2800" dirty="0">
              <a:latin typeface="+mj-lt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4A8DFE5-9C96-4D47-BF94-60FB0746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z="1400" smtClean="0"/>
              <a:t>11</a:t>
            </a:fld>
            <a:endParaRPr lang="ru-RU" sz="140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91926" y="1498945"/>
            <a:ext cx="9874793" cy="40909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267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89870" cy="1450757"/>
          </a:xfrm>
        </p:spPr>
        <p:txBody>
          <a:bodyPr>
            <a:normAutofit/>
          </a:bodyPr>
          <a:lstStyle/>
          <a:p>
            <a:r>
              <a:rPr lang="ru-RU" sz="4000" dirty="0"/>
              <a:t>ПРОЕКТИРОВАНИЕ БАЗЫ ДАННЫХ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0" y="3657600"/>
            <a:ext cx="436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ER</a:t>
            </a:r>
            <a:r>
              <a:rPr lang="ru-RU" sz="2800" dirty="0">
                <a:latin typeface="+mj-lt"/>
              </a:rPr>
              <a:t>-МОДЕЛЬ БАЗЫ ДАННЫХ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23631" y="1940568"/>
            <a:ext cx="5277169" cy="41095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C22A434-5464-4095-9280-6CCC8E78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z="1400" smtClean="0"/>
              <a:t>12</a:t>
            </a:fld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9270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24186" y="176540"/>
            <a:ext cx="5924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+mj-lt"/>
              </a:rPr>
              <a:t>ДАТАЛОГИЧЕСКАЯ МОДЕЛЬ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26446" y="997901"/>
            <a:ext cx="5319714" cy="51899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7EA74276-9186-4F88-BC2B-153D8E5D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z="1400" smtClean="0"/>
              <a:t>13</a:t>
            </a:fld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442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89870" cy="1450757"/>
          </a:xfrm>
        </p:spPr>
        <p:txBody>
          <a:bodyPr>
            <a:normAutofit/>
          </a:bodyPr>
          <a:lstStyle/>
          <a:p>
            <a:r>
              <a:rPr lang="ru-RU" sz="4000" dirty="0"/>
              <a:t>ПРОЕКТИРОВАНИЕ ПОЛЬЗОВАТЕЛЬСКОГО ИНТЕРФЕЙСА</a:t>
            </a:r>
          </a:p>
        </p:txBody>
      </p:sp>
      <p:pic>
        <p:nvPicPr>
          <p:cNvPr id="6" name="Изображение6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115678" y="1885951"/>
            <a:ext cx="2899715" cy="3676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Изображение1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305050" y="1885950"/>
            <a:ext cx="2801751" cy="3676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247900" y="5848350"/>
            <a:ext cx="2946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Прототип главной страницы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07430" y="5848350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Прототип страницы товаров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38FCC8BF-819C-4B6D-879C-0C83EB415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z="1400" smtClean="0"/>
              <a:t>14</a:t>
            </a:fld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40412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24186" y="271790"/>
            <a:ext cx="5924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+mj-lt"/>
              </a:rPr>
              <a:t>ПРОТОТИП СТРАНИЦЫ КОРЗИНЫ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155" y="1038225"/>
            <a:ext cx="7186295" cy="4912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DC49161F-B811-4502-8A3B-57BA3F7A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z="1400" smtClean="0"/>
              <a:t>15</a:t>
            </a:fld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1913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89870" cy="1450757"/>
          </a:xfrm>
        </p:spPr>
        <p:txBody>
          <a:bodyPr>
            <a:normAutofit/>
          </a:bodyPr>
          <a:lstStyle/>
          <a:p>
            <a:r>
              <a:rPr lang="ru-RU" sz="4000" dirty="0"/>
              <a:t>АРХИТЕКТУРА ПРОГРАММНОГО ПРОДУКТА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72350" y="3657600"/>
            <a:ext cx="3600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+mj-lt"/>
              </a:rPr>
              <a:t>КЛИЕНТ-СЕРВЕРНАЯ </a:t>
            </a:r>
          </a:p>
          <a:p>
            <a:pPr algn="ctr"/>
            <a:r>
              <a:rPr lang="ru-RU" sz="2800" dirty="0">
                <a:latin typeface="+mj-lt"/>
              </a:rPr>
              <a:t>АРХИТЕКТУРА</a:t>
            </a:r>
          </a:p>
        </p:txBody>
      </p:sp>
      <p:pic>
        <p:nvPicPr>
          <p:cNvPr id="6" name="Picture 4" descr="Профиль пользователя значо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79" y="3678224"/>
            <a:ext cx="992271" cy="99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2101" y="2923520"/>
            <a:ext cx="180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+mj-lt"/>
              </a:rPr>
              <a:t>КЛИЕНТ</a:t>
            </a:r>
          </a:p>
        </p:txBody>
      </p:sp>
      <p:pic>
        <p:nvPicPr>
          <p:cNvPr id="9" name="Picture 8" descr="сервер, стойки, телекоммуникации, сервер данных, сетевые устройства, центр обработки данных значо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520" y="3698077"/>
            <a:ext cx="1006560" cy="100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Прямая со стрелкой 9"/>
          <p:cNvCxnSpPr/>
          <p:nvPr/>
        </p:nvCxnSpPr>
        <p:spPr>
          <a:xfrm flipH="1">
            <a:off x="2038350" y="3924300"/>
            <a:ext cx="81117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2038350" y="4400550"/>
            <a:ext cx="81117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42326" y="2923520"/>
            <a:ext cx="180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+mj-lt"/>
              </a:rPr>
              <a:t>СЕРВЕР</a:t>
            </a:r>
          </a:p>
        </p:txBody>
      </p:sp>
      <p:pic>
        <p:nvPicPr>
          <p:cNvPr id="17" name="Picture 10" descr="сервер значок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932" y="3715147"/>
            <a:ext cx="972417" cy="9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Прямая со стрелкой 17"/>
          <p:cNvCxnSpPr/>
          <p:nvPr/>
        </p:nvCxnSpPr>
        <p:spPr>
          <a:xfrm flipH="1">
            <a:off x="3836966" y="3924300"/>
            <a:ext cx="81117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3836966" y="4400550"/>
            <a:ext cx="81117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62027" y="2923520"/>
            <a:ext cx="180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+mj-lt"/>
              </a:rPr>
              <a:t>БД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7451A257-424B-49E1-A2AE-BC4E4757F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z="1400" smtClean="0"/>
              <a:t>16</a:t>
            </a:fld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00367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89870" cy="1450757"/>
          </a:xfrm>
        </p:spPr>
        <p:txBody>
          <a:bodyPr>
            <a:normAutofit/>
          </a:bodyPr>
          <a:lstStyle/>
          <a:p>
            <a:r>
              <a:rPr lang="ru-RU" sz="4000" dirty="0"/>
              <a:t>РАЗРАБОТКА КЛИЕНТСКОЙ ЧАСТИ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047875"/>
            <a:ext cx="5905500" cy="4076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772400" y="3609100"/>
            <a:ext cx="3600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+mj-lt"/>
              </a:rPr>
              <a:t>КОМПОНЕНТ НАВИГАЦИИ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3CF4829-B029-4D19-A216-3E659AAE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z="1400" smtClean="0"/>
              <a:t>17</a:t>
            </a:fld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55626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24186" y="424190"/>
            <a:ext cx="5924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+mj-lt"/>
              </a:rPr>
              <a:t>КОМПОНЕНТ ГЛАВНОЙ СТРАНИЦЫ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88" y="2717320"/>
            <a:ext cx="6849787" cy="2436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BAC1FE54-EE98-4B1E-839B-1DBE2F8D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z="1400" smtClean="0"/>
              <a:t>18</a:t>
            </a:fld>
            <a:endParaRPr lang="ru-RU" sz="14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63" y="1744902"/>
            <a:ext cx="4432140" cy="4380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635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89870" cy="1450757"/>
          </a:xfrm>
        </p:spPr>
        <p:txBody>
          <a:bodyPr>
            <a:normAutofit/>
          </a:bodyPr>
          <a:lstStyle/>
          <a:p>
            <a:r>
              <a:rPr lang="ru-RU" sz="4000" dirty="0"/>
              <a:t>РАЗРАБОТКА СЕРВЕРНОЙ ЧАСТИ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63" y="2171700"/>
            <a:ext cx="8002587" cy="368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458200" y="5335194"/>
            <a:ext cx="360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+mj-lt"/>
              </a:rPr>
              <a:t>МАРШРУТИЗАЦИЯ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F929E43E-D683-424E-A3E3-E4DF73E9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z="1400" smtClean="0"/>
              <a:t>19</a:t>
            </a:fld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4615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01BFB1B-9B80-451C-BA8D-875D4272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AA9046F-88F2-4BB4-9476-C73A6677BC8F}"/>
              </a:ext>
            </a:extLst>
          </p:cNvPr>
          <p:cNvSpPr txBox="1"/>
          <p:nvPr/>
        </p:nvSpPr>
        <p:spPr>
          <a:xfrm>
            <a:off x="1097280" y="2165684"/>
            <a:ext cx="4196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Цель: </a:t>
            </a:r>
          </a:p>
          <a:p>
            <a:r>
              <a:rPr lang="ru-RU" dirty="0">
                <a:latin typeface="+mj-lt"/>
              </a:rPr>
              <a:t>Разработать информационную систему </a:t>
            </a:r>
            <a:r>
              <a:rPr lang="ru-RU" dirty="0" smtClean="0">
                <a:latin typeface="+mj-lt"/>
              </a:rPr>
              <a:t>«Магазин сладостей»</a:t>
            </a:r>
            <a:endParaRPr lang="ru-RU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4078BA4-0923-4CE9-8404-376130F19F8A}"/>
              </a:ext>
            </a:extLst>
          </p:cNvPr>
          <p:cNvSpPr txBox="1"/>
          <p:nvPr/>
        </p:nvSpPr>
        <p:spPr>
          <a:xfrm>
            <a:off x="6126480" y="2165684"/>
            <a:ext cx="53596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Задачи: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+mj-lt"/>
              </a:rPr>
              <a:t>Произвести исследование деятельности информационной системы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+mj-lt"/>
              </a:rPr>
              <a:t>создать структурную и функциональную схемы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+mj-lt"/>
              </a:rPr>
              <a:t>спроектировать базу данных информационной системы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+mj-lt"/>
              </a:rPr>
              <a:t>разработать интерфейс пользователя в соответствии с техническим заданием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latin typeface="+mj-lt"/>
              </a:rPr>
              <a:t>разработать информационную систему магазина сладостей и составить программную документацию в виде руководства пользователя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D7E632E-D9A5-46A7-8B2F-652B676C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z="1400" smtClean="0"/>
              <a:t>2</a:t>
            </a:fld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58602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24186" y="424190"/>
            <a:ext cx="5924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+mj-lt"/>
              </a:rPr>
              <a:t>ЗАПУСК СЕРВЕРА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2100263"/>
            <a:ext cx="10133897" cy="317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0F4E282-8DB8-4677-8E1C-09015E31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z="1400" smtClean="0"/>
              <a:t>20</a:t>
            </a:fld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1508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89870" cy="1450757"/>
          </a:xfrm>
        </p:spPr>
        <p:txBody>
          <a:bodyPr>
            <a:normAutofit/>
          </a:bodyPr>
          <a:lstStyle/>
          <a:p>
            <a:r>
              <a:rPr lang="ru-RU" sz="4000" dirty="0"/>
              <a:t>ЗАКЛЮЧЕНИЕ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7750" y="2064080"/>
            <a:ext cx="11125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latin typeface="+mj-lt"/>
              </a:rPr>
              <a:t>Разработана информационная система «Магазин сладостей»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latin typeface="+mj-lt"/>
              </a:rPr>
              <a:t>Реализован функционал программного продукта в соответствии с ТЗ.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latin typeface="+mj-lt"/>
              </a:rPr>
              <a:t>Серверная часть </a:t>
            </a:r>
            <a:r>
              <a:rPr lang="ru-RU" sz="2800" dirty="0" smtClean="0">
                <a:latin typeface="+mj-lt"/>
              </a:rPr>
              <a:t>была </a:t>
            </a:r>
            <a:r>
              <a:rPr lang="ru-RU" sz="2800" dirty="0">
                <a:latin typeface="+mj-lt"/>
              </a:rPr>
              <a:t>реализована с использованием языков Node.JS и </a:t>
            </a:r>
            <a:r>
              <a:rPr lang="ru-RU" sz="2800" dirty="0" err="1">
                <a:latin typeface="+mj-lt"/>
              </a:rPr>
              <a:t>Express</a:t>
            </a:r>
            <a:r>
              <a:rPr lang="ru-RU" sz="2800" dirty="0">
                <a:latin typeface="+mj-lt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latin typeface="+mj-lt"/>
              </a:rPr>
              <a:t>Клиентская часть </a:t>
            </a:r>
            <a:r>
              <a:rPr lang="ru-RU" sz="2800" dirty="0" smtClean="0">
                <a:latin typeface="+mj-lt"/>
              </a:rPr>
              <a:t>реализована с </a:t>
            </a:r>
            <a:r>
              <a:rPr lang="ru-RU" sz="2800" dirty="0">
                <a:latin typeface="+mj-lt"/>
              </a:rPr>
              <a:t>помощью </a:t>
            </a:r>
            <a:r>
              <a:rPr lang="ru-RU" sz="2800" dirty="0" err="1">
                <a:latin typeface="+mj-lt"/>
              </a:rPr>
              <a:t>React</a:t>
            </a:r>
            <a:r>
              <a:rPr lang="ru-RU" sz="2800" dirty="0">
                <a:latin typeface="+mj-lt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latin typeface="+mj-lt"/>
              </a:rPr>
              <a:t>Использовалась база данных </a:t>
            </a:r>
            <a:r>
              <a:rPr lang="ru-RU" sz="2800" dirty="0" err="1">
                <a:latin typeface="+mj-lt"/>
              </a:rPr>
              <a:t>MongoDB</a:t>
            </a:r>
            <a:r>
              <a:rPr lang="ru-RU" sz="2800" dirty="0">
                <a:latin typeface="+mj-lt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 smtClean="0">
                <a:latin typeface="+mj-lt"/>
              </a:rPr>
              <a:t>Все </a:t>
            </a:r>
            <a:r>
              <a:rPr lang="ru-RU" sz="2800" dirty="0">
                <a:latin typeface="+mj-lt"/>
              </a:rPr>
              <a:t>поставленные задачи были выполнены.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DFB4A264-640C-4EC8-AFA3-F360E8C74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z="1400" smtClean="0"/>
              <a:t>21</a:t>
            </a:fld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10006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ПРЕДМЕТНАЯ ОБЛАСТЬ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5242" y="2133599"/>
            <a:ext cx="99300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+mj-lt"/>
                <a:cs typeface="Times New Roman" panose="02020603050405020304" pitchFamily="18" charset="0"/>
              </a:rPr>
              <a:t>Информационная система магазина сладостей – это удобный способ покупки нужных </a:t>
            </a:r>
            <a:r>
              <a:rPr lang="ru-RU" sz="2800" dirty="0" smtClean="0">
                <a:latin typeface="+mj-lt"/>
                <a:cs typeface="Times New Roman" panose="02020603050405020304" pitchFamily="18" charset="0"/>
              </a:rPr>
              <a:t>товаров</a:t>
            </a:r>
            <a:r>
              <a:rPr lang="ru-RU" sz="2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ru-RU" sz="2800" dirty="0" smtClean="0">
                <a:latin typeface="+mj-lt"/>
                <a:cs typeface="Times New Roman" panose="02020603050405020304" pitchFamily="18" charset="0"/>
              </a:rPr>
              <a:t>для пользователей</a:t>
            </a:r>
            <a:r>
              <a:rPr lang="ru-RU" sz="2800" dirty="0" smtClean="0">
                <a:latin typeface="+mj-lt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+mj-lt"/>
                <a:cs typeface="Times New Roman" panose="02020603050405020304" pitchFamily="18" charset="0"/>
              </a:rPr>
              <a:t>а так же </a:t>
            </a:r>
            <a:r>
              <a:rPr lang="ru-RU" sz="2800" dirty="0" smtClean="0">
                <a:latin typeface="+mj-lt"/>
                <a:cs typeface="Times New Roman" panose="02020603050405020304" pitchFamily="18" charset="0"/>
              </a:rPr>
              <a:t>удобное </a:t>
            </a:r>
            <a:r>
              <a:rPr lang="ru-RU" sz="2800" dirty="0">
                <a:latin typeface="+mj-lt"/>
                <a:cs typeface="Times New Roman" panose="02020603050405020304" pitchFamily="18" charset="0"/>
              </a:rPr>
              <a:t>место для управления и пользования функционалом для всего персонала</a:t>
            </a:r>
            <a:r>
              <a:rPr lang="ru-RU" sz="2800" dirty="0" smtClean="0">
                <a:latin typeface="+mj-lt"/>
                <a:cs typeface="Times New Roman" panose="02020603050405020304" pitchFamily="18" charset="0"/>
              </a:rPr>
              <a:t>.</a:t>
            </a:r>
          </a:p>
          <a:p>
            <a:r>
              <a:rPr lang="ru-RU" sz="2800" dirty="0" smtClean="0">
                <a:latin typeface="+mj-lt"/>
                <a:cs typeface="Times New Roman" panose="02020603050405020304" pitchFamily="18" charset="0"/>
              </a:rPr>
              <a:t>Ролями предметной области являются: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 smtClean="0">
                <a:latin typeface="+mj-lt"/>
                <a:cs typeface="Times New Roman" panose="02020603050405020304" pitchFamily="18" charset="0"/>
              </a:rPr>
              <a:t>Пользователи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 smtClean="0">
                <a:latin typeface="+mj-lt"/>
                <a:cs typeface="Times New Roman" panose="02020603050405020304" pitchFamily="18" charset="0"/>
              </a:rPr>
              <a:t>Администраторы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 smtClean="0">
                <a:latin typeface="+mj-lt"/>
                <a:cs typeface="Times New Roman" panose="02020603050405020304" pitchFamily="18" charset="0"/>
              </a:rPr>
              <a:t>Курьеры</a:t>
            </a:r>
            <a:endParaRPr lang="ru-RU" sz="2800" dirty="0">
              <a:latin typeface="+mj-lt"/>
              <a:cs typeface="Times New Roman" panose="02020603050405020304" pitchFamily="18" charset="0"/>
            </a:endParaRPr>
          </a:p>
          <a:p>
            <a:endParaRPr lang="ru-RU" sz="28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E8FD5AF-60C8-4736-9362-E658739F8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z="1400" smtClean="0"/>
              <a:t>3</a:t>
            </a:fld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19162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ИНСТРУМЕНТАЛЬНЫЕ СРЕДСТВА РАЗРАБОТКИ</a:t>
            </a:r>
          </a:p>
        </p:txBody>
      </p:sp>
      <p:pic>
        <p:nvPicPr>
          <p:cNvPr id="15" name="Picture 26" descr="Figma SVG Vector Logos - Vector Logo Zone">
            <a:extLst>
              <a:ext uri="{FF2B5EF4-FFF2-40B4-BE49-F238E27FC236}">
                <a16:creationId xmlns:a16="http://schemas.microsoft.com/office/drawing/2014/main" xmlns="" id="{A3FDD000-ACD7-4196-92F6-3B00BD590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71" y="2566101"/>
            <a:ext cx="1550862" cy="77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0" descr="Draw.io Logo PNG Vector (SVG) Free Download">
            <a:extLst>
              <a:ext uri="{FF2B5EF4-FFF2-40B4-BE49-F238E27FC236}">
                <a16:creationId xmlns:a16="http://schemas.microsoft.com/office/drawing/2014/main" xmlns="" id="{CE5A56CB-A047-463C-9F69-5C05BB63E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934" y="2418415"/>
            <a:ext cx="740466" cy="99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React SVG Vector Logos - Vector Logo Zone">
            <a:extLst>
              <a:ext uri="{FF2B5EF4-FFF2-40B4-BE49-F238E27FC236}">
                <a16:creationId xmlns:a16="http://schemas.microsoft.com/office/drawing/2014/main" xmlns="" id="{0D086ED6-A866-46D4-A713-3CF01F868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681" y="5061323"/>
            <a:ext cx="1974170" cy="98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ML5 SVG Vector Logos - Vector Logo Zone">
            <a:extLst>
              <a:ext uri="{FF2B5EF4-FFF2-40B4-BE49-F238E27FC236}">
                <a16:creationId xmlns:a16="http://schemas.microsoft.com/office/drawing/2014/main" xmlns="" id="{ACA97E7E-D4A3-4FEE-AA64-D48552B7F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67" y="4051683"/>
            <a:ext cx="1607350" cy="80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SS SVG Vector Logos - Vector Logo Zone">
            <a:extLst>
              <a:ext uri="{FF2B5EF4-FFF2-40B4-BE49-F238E27FC236}">
                <a16:creationId xmlns:a16="http://schemas.microsoft.com/office/drawing/2014/main" xmlns="" id="{2DD770C9-B37A-4A4A-B982-D1712C04E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771" y="4040119"/>
            <a:ext cx="1630480" cy="81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xmlns="" id="{34DB5F1E-D6CD-4732-83D9-B67F55AFA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527" y="5061323"/>
            <a:ext cx="776732" cy="7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>
            <a:extLst>
              <a:ext uri="{FF2B5EF4-FFF2-40B4-BE49-F238E27FC236}">
                <a16:creationId xmlns:a16="http://schemas.microsoft.com/office/drawing/2014/main" xmlns="" id="{467F9DFF-75EB-4849-9FE1-52AE0C7B9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531" y="2415910"/>
            <a:ext cx="2521481" cy="67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>
            <a:extLst>
              <a:ext uri="{FF2B5EF4-FFF2-40B4-BE49-F238E27FC236}">
                <a16:creationId xmlns:a16="http://schemas.microsoft.com/office/drawing/2014/main" xmlns="" id="{ED5D9FED-3AAF-4F79-A50A-FD35F6F7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62" y="2455402"/>
            <a:ext cx="1974318" cy="59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ttps://g.foolcdn.com/image/?url=https%3A//g.foolcdn.com/editorial/images/475641/mdb-logo.png&amp;w=2000&amp;op=resiz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522" y="3328892"/>
            <a:ext cx="2102980" cy="84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B7E76902-C7BD-4C4B-9244-74AE21C8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z="1400" smtClean="0"/>
              <a:t>4</a:t>
            </a:fld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59346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89870" cy="1450757"/>
          </a:xfrm>
        </p:spPr>
        <p:txBody>
          <a:bodyPr>
            <a:normAutofit/>
          </a:bodyPr>
          <a:lstStyle/>
          <a:p>
            <a:r>
              <a:rPr lang="ru-RU" sz="4000" dirty="0"/>
              <a:t>ПРОЕКТИРОВАНИЕ ПРОГРАММНОГО ПРОДУКТА</a:t>
            </a: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1202469" y="1962785"/>
            <a:ext cx="5474018" cy="40189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019386" y="3638550"/>
            <a:ext cx="413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ДИАГРАММА ПРЕЦЕДЕНТОВ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F5D296F-3C7E-48A4-9BC6-F750C3FAF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z="1400" smtClean="0"/>
              <a:t>5</a:t>
            </a:fld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4282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29050" y="252740"/>
            <a:ext cx="567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+mj-lt"/>
              </a:rPr>
              <a:t>ДИАГРАММА ДЕЯТЕЛЬНОСТИ</a:t>
            </a: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1879600" y="928360"/>
            <a:ext cx="8559800" cy="51149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1CAEE700-4B04-45A7-8C48-C420B0EEB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z="1400" smtClean="0"/>
              <a:t>6</a:t>
            </a:fld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28261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6567" y="17654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+mj-lt"/>
              </a:rPr>
              <a:t>ДИАГРАММА КЛАССОВ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857816" y="775960"/>
            <a:ext cx="6648134" cy="5453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698F8F5F-D02B-48ED-8D57-4E244505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z="1400" smtClean="0"/>
              <a:t>7</a:t>
            </a:fld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05326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89870" cy="1450757"/>
          </a:xfrm>
        </p:spPr>
        <p:txBody>
          <a:bodyPr>
            <a:normAutofit/>
          </a:bodyPr>
          <a:lstStyle/>
          <a:p>
            <a:pPr marL="285750" indent="-285750"/>
            <a:r>
              <a:rPr lang="ru-RU" sz="4000" dirty="0" smtClean="0"/>
              <a:t>ФУНКЦИОНАЛЬНЫЕ СХЕМЫ</a:t>
            </a:r>
            <a:endParaRPr lang="ru-RU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7390322" y="3638550"/>
            <a:ext cx="413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ДИАГРАММА КОМПОНЕНТОВ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F5D296F-3C7E-48A4-9BC6-F750C3FAF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z="1400" smtClean="0"/>
              <a:t>8</a:t>
            </a:fld>
            <a:endParaRPr lang="ru-RU" sz="1400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1239578" y="2017777"/>
            <a:ext cx="5601169" cy="39928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517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81679" y="226862"/>
            <a:ext cx="567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j-lt"/>
              </a:rPr>
              <a:t>КОНТЕКСТНАЯ </a:t>
            </a:r>
            <a:r>
              <a:rPr lang="ru-RU" sz="2800" dirty="0">
                <a:latin typeface="+mj-lt"/>
              </a:rPr>
              <a:t>ДИГРАММА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2696526" y="814060"/>
            <a:ext cx="6618923" cy="52731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B5995977-AE1B-453C-8350-B1802441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FFAF-1985-4180-A0D2-72FEAD882164}" type="slidenum">
              <a:rPr lang="ru-RU" sz="1400" smtClean="0"/>
              <a:t>9</a:t>
            </a:fld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8503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301</TotalTime>
  <Words>228</Words>
  <Application>Microsoft Office PowerPoint</Application>
  <PresentationFormat>Произвольный</PresentationFormat>
  <Paragraphs>75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Ретро</vt:lpstr>
      <vt:lpstr>КУРСОВОЙ ПРОЕКТ ИНФОРМАЦИОННАЯ СИСТЕМА «МАГАЗИН СЛАДОСТЕЙ» </vt:lpstr>
      <vt:lpstr>ЦЕЛИ И ЗАДАЧИ:</vt:lpstr>
      <vt:lpstr>ПРЕДМЕТНАЯ ОБЛАСТЬ</vt:lpstr>
      <vt:lpstr>ИНСТРУМЕНТАЛЬНЫЕ СРЕДСТВА РАЗРАБОТКИ</vt:lpstr>
      <vt:lpstr>ПРОЕКТИРОВАНИЕ ПРОГРАММНОГО ПРОДУКТА</vt:lpstr>
      <vt:lpstr>Презентация PowerPoint</vt:lpstr>
      <vt:lpstr>Презентация PowerPoint</vt:lpstr>
      <vt:lpstr>ФУНКЦИОНАЛЬНЫЕ СХЕМЫ</vt:lpstr>
      <vt:lpstr>Презентация PowerPoint</vt:lpstr>
      <vt:lpstr>Презентация PowerPoint</vt:lpstr>
      <vt:lpstr>Презентация PowerPoint</vt:lpstr>
      <vt:lpstr>ПРОЕКТИРОВАНИЕ БАЗЫ ДАННЫХ</vt:lpstr>
      <vt:lpstr>Презентация PowerPoint</vt:lpstr>
      <vt:lpstr>ПРОЕКТИРОВАНИЕ ПОЛЬЗОВАТЕЛЬСКОГО ИНТЕРФЕЙСА</vt:lpstr>
      <vt:lpstr>Презентация PowerPoint</vt:lpstr>
      <vt:lpstr>АРХИТЕКТУРА ПРОГРАММНОГО ПРОДУКТА</vt:lpstr>
      <vt:lpstr>РАЗРАБОТКА КЛИЕНТСКОЙ ЧАСТИ</vt:lpstr>
      <vt:lpstr>Презентация PowerPoint</vt:lpstr>
      <vt:lpstr>РАЗРАБОТКА СЕРВЕРНОЙ ЧАСТИ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Курсовой проект Информационная система «Магазин сладостей»</dc:title>
  <dc:creator>Никифоров Василий Олегович</dc:creator>
  <cp:lastModifiedBy>Aoulis2002@mail.ru</cp:lastModifiedBy>
  <cp:revision>20</cp:revision>
  <dcterms:created xsi:type="dcterms:W3CDTF">2023-11-21T09:35:49Z</dcterms:created>
  <dcterms:modified xsi:type="dcterms:W3CDTF">2023-11-23T12:26:08Z</dcterms:modified>
</cp:coreProperties>
</file>